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802DE-261C-4C00-B3DA-2CFF3EDBB84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5F6F2-C80C-4C02-83B7-E6908296B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53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9508E14-3F41-4904-BB9C-FB86305108A3}" type="slidenum">
              <a:rPr lang="en-IN" altLang="en-US">
                <a:solidFill>
                  <a:srgbClr val="000000"/>
                </a:solidFill>
              </a:rPr>
              <a:pPr/>
              <a:t>1</a:t>
            </a:fld>
            <a:endParaRPr lang="en-I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adv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195263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3205163" y="838200"/>
            <a:ext cx="578643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dirty="0">
                <a:latin typeface="Calibri" pitchFamily="34" charset="0"/>
              </a:rPr>
              <a:t>Separate modified fixture to be provided for A314 oil pump assembly.</a:t>
            </a:r>
            <a:endParaRPr lang="en-US" altLang="en-US" sz="1050" dirty="0">
              <a:latin typeface="Calibri" pitchFamily="34" charset="0"/>
            </a:endParaRP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58750" y="152400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2400" y="152400"/>
            <a:ext cx="14541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6550" y="1524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01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6550" y="3048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6550" y="4572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ASSEMBLY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8750" y="6096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CELL:-</a:t>
            </a:r>
            <a:r>
              <a:rPr lang="en-US" sz="105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oil pump 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750" y="609600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  </a:t>
            </a:r>
            <a:r>
              <a:rPr lang="en-US" sz="1050" dirty="0">
                <a:latin typeface="Calibri" pitchFamily="34" charset="0"/>
              </a:rPr>
              <a:t>A354 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6163" y="152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6163" y="304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6163" y="457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5163" y="609600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 :- </a:t>
            </a:r>
            <a:r>
              <a:rPr lang="en-US" sz="1050" dirty="0">
                <a:latin typeface="Calibri" pitchFamily="34" charset="0"/>
              </a:rPr>
              <a:t>Assembly  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188" y="609600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 </a:t>
            </a:r>
            <a:r>
              <a:rPr lang="en-US" sz="1050" dirty="0">
                <a:latin typeface="Calibri" pitchFamily="34" charset="0"/>
              </a:rPr>
              <a:t>Plate fitment  </a:t>
            </a: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48037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7240588" y="152400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14" name="WordArt 16"/>
          <p:cNvSpPr>
            <a:spLocks noChangeArrowheads="1" noChangeShapeType="1" noTextEdit="1"/>
          </p:cNvSpPr>
          <p:nvPr/>
        </p:nvSpPr>
        <p:spPr bwMode="auto">
          <a:xfrm>
            <a:off x="7316788" y="228600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/>
                <a:cs typeface="Calibri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5108575" y="152400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54133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5718175" y="1524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60213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63261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6630988" y="152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69357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48037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51085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54133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5718175" y="3048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60213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63261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66309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69357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4803775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5108575" y="457200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5413375" y="457200"/>
            <a:ext cx="6080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60213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63261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6630988" y="4572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69357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52400" y="838200"/>
            <a:ext cx="305276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</a:rPr>
              <a:t>KAIZEN THEME :</a:t>
            </a:r>
            <a:r>
              <a:rPr lang="en-US" altLang="en-US" sz="1050" dirty="0">
                <a:latin typeface="Calibri" pitchFamily="34" charset="0"/>
              </a:rPr>
              <a:t>  To  avoid the mixing of A314 shaft into the A354 during assembly of pump. </a:t>
            </a:r>
          </a:p>
          <a:p>
            <a:pPr>
              <a:defRPr/>
            </a:pP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r>
              <a:rPr lang="en-US" altLang="en-US" sz="1050" dirty="0">
                <a:latin typeface="Calibri" pitchFamily="34" charset="0"/>
              </a:rPr>
              <a:t> </a:t>
            </a:r>
          </a:p>
          <a:p>
            <a:pPr>
              <a:defRPr/>
            </a:pPr>
            <a:r>
              <a:rPr lang="en-US" altLang="en-US" sz="1050" dirty="0">
                <a:latin typeface="Calibri" pitchFamily="34" charset="0"/>
              </a:rPr>
              <a:t> </a:t>
            </a: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52400" y="1219200"/>
            <a:ext cx="3052763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</a:rPr>
              <a:t>Problem present status :- </a:t>
            </a:r>
            <a:r>
              <a:rPr lang="en-US" altLang="en-US" sz="1050" dirty="0">
                <a:latin typeface="Calibri" pitchFamily="34" charset="0"/>
              </a:rPr>
              <a:t> A314 shaft not detect in process during assembly of A354.</a:t>
            </a:r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3200400" y="1143000"/>
            <a:ext cx="3273425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:-</a:t>
            </a:r>
          </a:p>
          <a:p>
            <a:pPr marL="228600" indent="-228600">
              <a:buFontTx/>
              <a:buAutoNum type="arabicParenR"/>
              <a:defRPr/>
            </a:pPr>
            <a:r>
              <a:rPr lang="en-US" sz="1050" dirty="0">
                <a:latin typeface="Calibri" pitchFamily="34" charset="0"/>
              </a:rPr>
              <a:t>Separate assembly fixture to be implement for A314 assembly so there is no need to adjust the length sensor during set up change</a:t>
            </a:r>
          </a:p>
          <a:p>
            <a:pPr marL="228600" indent="-228600">
              <a:buFontTx/>
              <a:buAutoNum type="arabicParenR"/>
              <a:defRPr/>
            </a:pPr>
            <a:r>
              <a:rPr lang="en-US" sz="1050" dirty="0">
                <a:latin typeface="Calibri" pitchFamily="34" charset="0"/>
              </a:rPr>
              <a:t> Fixture changing point is to be add in set up approval.</a:t>
            </a: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588" y="11430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588" y="12954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588" y="14478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588" y="16002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988" y="11430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3988" y="1295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988" y="1447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30.09.2016</a:t>
            </a: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988" y="1600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25.10.2016</a:t>
            </a: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6477000" y="1752600"/>
            <a:ext cx="2514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: </a:t>
            </a: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Amit Dhage, Nitin Sutar</a:t>
            </a: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,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6478588" y="2362200"/>
            <a:ext cx="25130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588" y="2514600"/>
            <a:ext cx="2513012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1) To eliminate the customer complaint of wrong shaft mix-up</a:t>
            </a: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52400" y="6030913"/>
            <a:ext cx="304641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:- 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Sandeep Patil</a:t>
            </a: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52400" y="5768975"/>
            <a:ext cx="3046413" cy="261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:- Amit  Dhage </a:t>
            </a:r>
          </a:p>
          <a:p>
            <a:pPr>
              <a:defRPr/>
            </a:pP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52400" y="5540375"/>
            <a:ext cx="3046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 </a:t>
            </a:r>
            <a:r>
              <a:rPr lang="en-US" altLang="en-US" sz="1050" b="1" dirty="0">
                <a:latin typeface="Calibri" pitchFamily="34" charset="0"/>
              </a:rPr>
              <a:t>30.09.2016 </a:t>
            </a: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52400" y="3657600"/>
            <a:ext cx="3052763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 </a:t>
            </a: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Why1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sz="1050" b="1" dirty="0">
                <a:solidFill>
                  <a:srgbClr val="0033CC"/>
                </a:solidFill>
                <a:latin typeface="Calibri" pitchFamily="34" charset="0"/>
              </a:rPr>
              <a:t>:- </a:t>
            </a:r>
            <a:r>
              <a:rPr lang="en-US" altLang="en-US" sz="1050" dirty="0">
                <a:latin typeface="Calibri" pitchFamily="34" charset="0"/>
              </a:rPr>
              <a:t>A314 shaft not detect in process during assembly of A354 </a:t>
            </a: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Why2 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:-  </a:t>
            </a:r>
            <a:r>
              <a:rPr lang="en-US" altLang="en-US" sz="1050" dirty="0">
                <a:latin typeface="Calibri" pitchFamily="34" charset="0"/>
              </a:rPr>
              <a:t>Shaft total length Poke-Yoke disturb</a:t>
            </a: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Why3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en-US" sz="1050" b="1" dirty="0">
                <a:latin typeface="Calibri" pitchFamily="34" charset="0"/>
              </a:rPr>
              <a:t>:-  </a:t>
            </a:r>
            <a:r>
              <a:rPr lang="en-US" altLang="en-US" sz="1050" dirty="0">
                <a:latin typeface="Calibri" pitchFamily="34" charset="0"/>
              </a:rPr>
              <a:t>Manual adjustment of shaft length sensor 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Why4</a:t>
            </a:r>
            <a:r>
              <a:rPr lang="en-US" altLang="en-US" sz="1050" dirty="0">
                <a:latin typeface="Calibri" pitchFamily="34" charset="0"/>
              </a:rPr>
              <a:t>:- Same assembly fixtu</a:t>
            </a:r>
            <a:r>
              <a:rPr lang="en-US" altLang="en-US" sz="1050" b="1" dirty="0">
                <a:latin typeface="Calibri" pitchFamily="34" charset="0"/>
              </a:rPr>
              <a:t>re </a:t>
            </a:r>
            <a:r>
              <a:rPr lang="en-US" altLang="en-US" sz="1050" dirty="0">
                <a:latin typeface="Calibri" pitchFamily="34" charset="0"/>
              </a:rPr>
              <a:t>for both products</a:t>
            </a:r>
            <a:r>
              <a:rPr lang="en-US" altLang="en-US" sz="1050" b="1" dirty="0">
                <a:latin typeface="Calibri" pitchFamily="34" charset="0"/>
              </a:rPr>
              <a:t> </a:t>
            </a:r>
            <a:r>
              <a:rPr lang="en-US" altLang="en-US" sz="1050" dirty="0">
                <a:latin typeface="Calibri" pitchFamily="34" charset="0"/>
              </a:rPr>
              <a:t>with common one sensor.</a:t>
            </a:r>
          </a:p>
          <a:p>
            <a:pPr>
              <a:defRPr/>
            </a:pPr>
            <a:endParaRPr lang="en-US" altLang="en-US" sz="1050" dirty="0">
              <a:latin typeface="Calibri" pitchFamily="34" charset="0"/>
            </a:endParaRP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3205163" y="3657600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	</a:t>
            </a: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56" name="Rectangle 66"/>
          <p:cNvSpPr>
            <a:spLocks noChangeArrowheads="1"/>
          </p:cNvSpPr>
          <p:nvPr/>
        </p:nvSpPr>
        <p:spPr bwMode="auto">
          <a:xfrm>
            <a:off x="6478588" y="5637213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1000" b="1">
                <a:solidFill>
                  <a:srgbClr val="0000CC"/>
                </a:solidFill>
                <a:latin typeface="Calibri" pitchFamily="34" charset="0"/>
              </a:rPr>
              <a:t>SCOPE &amp; PLAN FOR HORIZONTAL DEPLOYMENT</a:t>
            </a:r>
          </a:p>
        </p:txBody>
      </p:sp>
      <p:sp>
        <p:nvSpPr>
          <p:cNvPr id="4157" name="Rectangle 72"/>
          <p:cNvSpPr>
            <a:spLocks noChangeArrowheads="1"/>
          </p:cNvSpPr>
          <p:nvPr/>
        </p:nvSpPr>
        <p:spPr bwMode="auto">
          <a:xfrm>
            <a:off x="6478588" y="58658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SR.</a:t>
            </a:r>
          </a:p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NO.</a:t>
            </a:r>
          </a:p>
        </p:txBody>
      </p:sp>
      <p:sp>
        <p:nvSpPr>
          <p:cNvPr id="4158" name="Rectangle 73"/>
          <p:cNvSpPr>
            <a:spLocks noChangeArrowheads="1"/>
          </p:cNvSpPr>
          <p:nvPr/>
        </p:nvSpPr>
        <p:spPr bwMode="auto">
          <a:xfrm>
            <a:off x="6707188" y="58658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CELL</a:t>
            </a:r>
          </a:p>
        </p:txBody>
      </p:sp>
      <p:sp>
        <p:nvSpPr>
          <p:cNvPr id="4159" name="Rectangle 74"/>
          <p:cNvSpPr>
            <a:spLocks noChangeArrowheads="1"/>
          </p:cNvSpPr>
          <p:nvPr/>
        </p:nvSpPr>
        <p:spPr bwMode="auto">
          <a:xfrm>
            <a:off x="7164388" y="5865813"/>
            <a:ext cx="533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TARGET</a:t>
            </a:r>
          </a:p>
        </p:txBody>
      </p:sp>
      <p:sp>
        <p:nvSpPr>
          <p:cNvPr id="4160" name="Rectangle 75"/>
          <p:cNvSpPr>
            <a:spLocks noChangeArrowheads="1"/>
          </p:cNvSpPr>
          <p:nvPr/>
        </p:nvSpPr>
        <p:spPr bwMode="auto">
          <a:xfrm>
            <a:off x="7697788" y="5865813"/>
            <a:ext cx="8366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RESPONSIBILITY</a:t>
            </a:r>
          </a:p>
        </p:txBody>
      </p:sp>
      <p:sp>
        <p:nvSpPr>
          <p:cNvPr id="4161" name="Rectangle 76"/>
          <p:cNvSpPr>
            <a:spLocks noChangeArrowheads="1"/>
          </p:cNvSpPr>
          <p:nvPr/>
        </p:nvSpPr>
        <p:spPr bwMode="auto">
          <a:xfrm>
            <a:off x="8534400" y="58658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STATUS</a:t>
            </a: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8458200" y="6094413"/>
            <a:ext cx="6096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6478588" y="3276600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6326188" y="1979613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6326188" y="1905000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6326188" y="215265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68" name="Rectangle 78"/>
          <p:cNvSpPr>
            <a:spLocks noChangeArrowheads="1"/>
          </p:cNvSpPr>
          <p:nvPr/>
        </p:nvSpPr>
        <p:spPr bwMode="auto">
          <a:xfrm>
            <a:off x="6705600" y="6094413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NA</a:t>
            </a:r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>
            <a:off x="6478588" y="6094413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588" y="3581400"/>
            <a:ext cx="2513012" cy="15224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WHAT TO DO:- </a:t>
            </a:r>
            <a:r>
              <a:rPr lang="en-US" sz="1050" dirty="0"/>
              <a:t>Check  point is to be added in set up approval  .</a:t>
            </a:r>
          </a:p>
          <a:p>
            <a:pPr>
              <a:defRPr/>
            </a:pPr>
            <a:endParaRPr lang="en-US" sz="1050" dirty="0"/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HOW TO DO:-</a:t>
            </a:r>
            <a:r>
              <a:rPr lang="en-US" sz="1050" dirty="0"/>
              <a:t> At the start of during set up change.</a:t>
            </a:r>
          </a:p>
          <a:p>
            <a:pPr>
              <a:defRPr/>
            </a:pPr>
            <a:endParaRPr lang="en-US" sz="105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FREQUENCY :- </a:t>
            </a:r>
            <a:r>
              <a:rPr lang="en-US" sz="1050" dirty="0"/>
              <a:t> During set up change.</a:t>
            </a:r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1182688" y="234950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52400" y="5181600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</a:rPr>
              <a:t>ROOT CAUSE : </a:t>
            </a:r>
            <a:r>
              <a:rPr lang="en-US" altLang="en-US" sz="1050" dirty="0">
                <a:latin typeface="Calibri" pitchFamily="34" charset="0"/>
              </a:rPr>
              <a:t>Same assembly fixture</a:t>
            </a:r>
            <a:r>
              <a:rPr lang="en-US" altLang="en-US" sz="1050" b="1" dirty="0">
                <a:latin typeface="Calibri" pitchFamily="34" charset="0"/>
              </a:rPr>
              <a:t> </a:t>
            </a:r>
            <a:r>
              <a:rPr lang="en-US" altLang="en-US" sz="1050" dirty="0">
                <a:latin typeface="Calibri" pitchFamily="34" charset="0"/>
              </a:rPr>
              <a:t>for both products</a:t>
            </a:r>
            <a:r>
              <a:rPr lang="en-US" altLang="en-US" sz="1050" b="1" dirty="0">
                <a:latin typeface="Calibri" pitchFamily="34" charset="0"/>
              </a:rPr>
              <a:t> </a:t>
            </a:r>
            <a:r>
              <a:rPr lang="en-US" altLang="en-US" sz="1050" dirty="0">
                <a:latin typeface="Calibri" pitchFamily="34" charset="0"/>
              </a:rPr>
              <a:t>with common one sensor.</a:t>
            </a:r>
          </a:p>
          <a:p>
            <a:pPr>
              <a:defRPr/>
            </a:pPr>
            <a:endParaRPr lang="en-US" altLang="en-US" sz="1050" dirty="0">
              <a:latin typeface="Calibri" pitchFamily="34" charset="0"/>
            </a:endParaRPr>
          </a:p>
        </p:txBody>
      </p:sp>
      <p:sp>
        <p:nvSpPr>
          <p:cNvPr id="98" name="Rectangle 79"/>
          <p:cNvSpPr>
            <a:spLocks noChangeArrowheads="1"/>
          </p:cNvSpPr>
          <p:nvPr/>
        </p:nvSpPr>
        <p:spPr bwMode="auto">
          <a:xfrm>
            <a:off x="6478588" y="6096000"/>
            <a:ext cx="2270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6478588" y="6096000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103" name="Rectangle 73"/>
          <p:cNvSpPr>
            <a:spLocks noChangeArrowheads="1"/>
          </p:cNvSpPr>
          <p:nvPr/>
        </p:nvSpPr>
        <p:spPr bwMode="auto">
          <a:xfrm>
            <a:off x="8534400" y="6096000"/>
            <a:ext cx="45720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76" name="Rectangle 73"/>
          <p:cNvSpPr>
            <a:spLocks noChangeArrowheads="1"/>
          </p:cNvSpPr>
          <p:nvPr/>
        </p:nvSpPr>
        <p:spPr bwMode="auto">
          <a:xfrm>
            <a:off x="8534400" y="6096000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800" b="1">
                <a:solidFill>
                  <a:srgbClr val="000000"/>
                </a:solidFill>
                <a:latin typeface="Calibri" pitchFamily="34" charset="0"/>
              </a:rPr>
              <a:t>NA</a:t>
            </a:r>
          </a:p>
        </p:txBody>
      </p:sp>
      <p:sp>
        <p:nvSpPr>
          <p:cNvPr id="4177" name="Oval 2"/>
          <p:cNvSpPr>
            <a:spLocks noChangeArrowheads="1"/>
          </p:cNvSpPr>
          <p:nvPr/>
        </p:nvSpPr>
        <p:spPr bwMode="auto">
          <a:xfrm>
            <a:off x="609600" y="2112963"/>
            <a:ext cx="273050" cy="3254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6478588" y="1752600"/>
            <a:ext cx="1295400" cy="133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116" name="Rectangle 51"/>
          <p:cNvSpPr>
            <a:spLocks noChangeArrowheads="1"/>
          </p:cNvSpPr>
          <p:nvPr/>
        </p:nvSpPr>
        <p:spPr bwMode="auto">
          <a:xfrm>
            <a:off x="7773988" y="1752600"/>
            <a:ext cx="1217612" cy="133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180" name="Straight Connector 7"/>
          <p:cNvCxnSpPr>
            <a:cxnSpLocks noChangeShapeType="1"/>
          </p:cNvCxnSpPr>
          <p:nvPr/>
        </p:nvCxnSpPr>
        <p:spPr bwMode="auto">
          <a:xfrm>
            <a:off x="995363" y="1979613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4181" name="Straight Connector 12"/>
          <p:cNvCxnSpPr>
            <a:cxnSpLocks noChangeShapeType="1"/>
          </p:cNvCxnSpPr>
          <p:nvPr/>
        </p:nvCxnSpPr>
        <p:spPr bwMode="auto">
          <a:xfrm>
            <a:off x="3429000" y="2590800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4182" name="Straight Arrow Connector 17"/>
          <p:cNvCxnSpPr>
            <a:cxnSpLocks noChangeShapeType="1"/>
          </p:cNvCxnSpPr>
          <p:nvPr/>
        </p:nvCxnSpPr>
        <p:spPr bwMode="auto">
          <a:xfrm>
            <a:off x="3490913" y="2590800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4183" name="Straight Connector 30"/>
          <p:cNvCxnSpPr>
            <a:cxnSpLocks noChangeShapeType="1"/>
          </p:cNvCxnSpPr>
          <p:nvPr/>
        </p:nvCxnSpPr>
        <p:spPr bwMode="auto">
          <a:xfrm>
            <a:off x="3505200" y="2590800"/>
            <a:ext cx="1143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4184" name="Rectangle 73"/>
          <p:cNvSpPr>
            <a:spLocks noChangeArrowheads="1"/>
          </p:cNvSpPr>
          <p:nvPr/>
        </p:nvSpPr>
        <p:spPr bwMode="auto">
          <a:xfrm>
            <a:off x="6705600" y="6094413"/>
            <a:ext cx="458788" cy="382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altLang="en-US" sz="9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185" name="Rectangle 74"/>
          <p:cNvSpPr>
            <a:spLocks noChangeArrowheads="1"/>
          </p:cNvSpPr>
          <p:nvPr/>
        </p:nvSpPr>
        <p:spPr bwMode="auto">
          <a:xfrm>
            <a:off x="7164388" y="60960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NA</a:t>
            </a:r>
          </a:p>
        </p:txBody>
      </p:sp>
      <p:sp>
        <p:nvSpPr>
          <p:cNvPr id="4186" name="Oval 3"/>
          <p:cNvSpPr>
            <a:spLocks noChangeArrowheads="1"/>
          </p:cNvSpPr>
          <p:nvPr/>
        </p:nvSpPr>
        <p:spPr bwMode="auto">
          <a:xfrm>
            <a:off x="746125" y="2362200"/>
            <a:ext cx="508000" cy="5715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105" name="Rounded Rectangle 95"/>
          <p:cNvSpPr>
            <a:spLocks noChangeArrowheads="1"/>
          </p:cNvSpPr>
          <p:nvPr/>
        </p:nvSpPr>
        <p:spPr bwMode="auto">
          <a:xfrm>
            <a:off x="5499100" y="3287713"/>
            <a:ext cx="914400" cy="282575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4188" name="Rectangle 75"/>
          <p:cNvSpPr>
            <a:spLocks noChangeArrowheads="1"/>
          </p:cNvSpPr>
          <p:nvPr/>
        </p:nvSpPr>
        <p:spPr bwMode="auto">
          <a:xfrm>
            <a:off x="7697788" y="6096000"/>
            <a:ext cx="847725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NA</a:t>
            </a:r>
          </a:p>
        </p:txBody>
      </p:sp>
      <p:sp>
        <p:nvSpPr>
          <p:cNvPr id="418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B2102FF-E982-4267-A309-7882E6927F3E}" type="slidenum">
              <a:rPr lang="en-US" altLang="en-US"/>
              <a:pPr/>
              <a:t>1</a:t>
            </a:fld>
            <a:endParaRPr lang="en-US" altLang="en-US"/>
          </a:p>
        </p:txBody>
      </p:sp>
      <p:pic>
        <p:nvPicPr>
          <p:cNvPr id="4190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52613"/>
            <a:ext cx="2743200" cy="16525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" name="Rounded Rectangle 95"/>
          <p:cNvSpPr>
            <a:spLocks noChangeArrowheads="1"/>
          </p:cNvSpPr>
          <p:nvPr/>
        </p:nvSpPr>
        <p:spPr bwMode="auto">
          <a:xfrm>
            <a:off x="2225675" y="3276600"/>
            <a:ext cx="914400" cy="280988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sp>
        <p:nvSpPr>
          <p:cNvPr id="4192" name="Rounded Rectangular Callout 1"/>
          <p:cNvSpPr>
            <a:spLocks noChangeArrowheads="1"/>
          </p:cNvSpPr>
          <p:nvPr/>
        </p:nvSpPr>
        <p:spPr bwMode="auto">
          <a:xfrm>
            <a:off x="3733800" y="4419600"/>
            <a:ext cx="1527175" cy="646113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183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Office PowerPoint</Application>
  <PresentationFormat>On-screen Show (4:3)</PresentationFormat>
  <Paragraphs>81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Sachin Kadnar</dc:creator>
  <cp:lastModifiedBy>Sachin Kadnar</cp:lastModifiedBy>
  <cp:revision>1</cp:revision>
  <dcterms:created xsi:type="dcterms:W3CDTF">2006-08-16T00:00:00Z</dcterms:created>
  <dcterms:modified xsi:type="dcterms:W3CDTF">2016-10-25T04:32:59Z</dcterms:modified>
</cp:coreProperties>
</file>